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63" r:id="rId7"/>
    <p:sldId id="258" r:id="rId8"/>
    <p:sldId id="260" r:id="rId9"/>
  </p:sldIdLst>
  <p:sldSz cx="7556500" cy="106934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Impact" panose="020B0806030902050204" pitchFamily="34" charset="0"/>
      <p:regular r:id="rId17"/>
    </p:embeddedFont>
    <p:embeddedFont>
      <p:font typeface="Poppins" panose="00000500000000000000" pitchFamily="2" charset="0"/>
      <p:regular r:id="rId18"/>
    </p:embeddedFont>
    <p:embeddedFont>
      <p:font typeface="Poppins Medium" panose="00000600000000000000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A2E7AC-1CF5-42E9-9029-B368C801FFC1}">
          <p14:sldIdLst>
            <p14:sldId id="256"/>
            <p14:sldId id="257"/>
          </p14:sldIdLst>
        </p14:section>
        <p14:section name="Untitled Section" id="{3A3740E2-9F3E-4D18-B16D-C2E272E8C1BE}">
          <p14:sldIdLst>
            <p14:sldId id="259"/>
            <p14:sldId id="261"/>
            <p14:sldId id="262"/>
            <p14:sldId id="263"/>
            <p14:sldId id="258"/>
          </p14:sldIdLst>
        </p14:section>
        <p14:section name="Untitled Section" id="{5B5CE1AD-5E37-4014-BB81-9E33E2BE53E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240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E3A0D-3545-483E-AF43-D528BB8EEFB8}" type="datetimeFigureOut">
              <a:rPr lang="en-AE" smtClean="0"/>
              <a:t>15/08/2024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E7F8B-DEA7-4B00-BC8C-B728BB0EAA9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9060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7F8B-DEA7-4B00-BC8C-B728BB0EAA94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9178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2" indent="0">
              <a:buNone/>
              <a:defRPr sz="2000" b="1"/>
            </a:lvl2pPr>
            <a:lvl3pPr marL="914404" indent="0">
              <a:buNone/>
              <a:defRPr sz="1800" b="1"/>
            </a:lvl3pPr>
            <a:lvl4pPr marL="1371606" indent="0">
              <a:buNone/>
              <a:defRPr sz="1600" b="1"/>
            </a:lvl4pPr>
            <a:lvl5pPr marL="1828807" indent="0">
              <a:buNone/>
              <a:defRPr sz="1600" b="1"/>
            </a:lvl5pPr>
            <a:lvl6pPr marL="2286009" indent="0">
              <a:buNone/>
              <a:defRPr sz="1600" b="1"/>
            </a:lvl6pPr>
            <a:lvl7pPr marL="2743211" indent="0">
              <a:buNone/>
              <a:defRPr sz="1600" b="1"/>
            </a:lvl7pPr>
            <a:lvl8pPr marL="3200413" indent="0">
              <a:buNone/>
              <a:defRPr sz="1600" b="1"/>
            </a:lvl8pPr>
            <a:lvl9pPr marL="36576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2" indent="0">
              <a:buNone/>
              <a:defRPr sz="2000" b="1"/>
            </a:lvl2pPr>
            <a:lvl3pPr marL="914404" indent="0">
              <a:buNone/>
              <a:defRPr sz="1800" b="1"/>
            </a:lvl3pPr>
            <a:lvl4pPr marL="1371606" indent="0">
              <a:buNone/>
              <a:defRPr sz="1600" b="1"/>
            </a:lvl4pPr>
            <a:lvl5pPr marL="1828807" indent="0">
              <a:buNone/>
              <a:defRPr sz="1600" b="1"/>
            </a:lvl5pPr>
            <a:lvl6pPr marL="2286009" indent="0">
              <a:buNone/>
              <a:defRPr sz="1600" b="1"/>
            </a:lvl6pPr>
            <a:lvl7pPr marL="2743211" indent="0">
              <a:buNone/>
              <a:defRPr sz="1600" b="1"/>
            </a:lvl7pPr>
            <a:lvl8pPr marL="3200413" indent="0">
              <a:buNone/>
              <a:defRPr sz="1600" b="1"/>
            </a:lvl8pPr>
            <a:lvl9pPr marL="36576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2" indent="0">
              <a:buNone/>
              <a:defRPr sz="1200"/>
            </a:lvl2pPr>
            <a:lvl3pPr marL="914404" indent="0">
              <a:buNone/>
              <a:defRPr sz="1000"/>
            </a:lvl3pPr>
            <a:lvl4pPr marL="1371606" indent="0">
              <a:buNone/>
              <a:defRPr sz="900"/>
            </a:lvl4pPr>
            <a:lvl5pPr marL="1828807" indent="0">
              <a:buNone/>
              <a:defRPr sz="900"/>
            </a:lvl5pPr>
            <a:lvl6pPr marL="2286009" indent="0">
              <a:buNone/>
              <a:defRPr sz="900"/>
            </a:lvl6pPr>
            <a:lvl7pPr marL="2743211" indent="0">
              <a:buNone/>
              <a:defRPr sz="900"/>
            </a:lvl7pPr>
            <a:lvl8pPr marL="3200413" indent="0">
              <a:buNone/>
              <a:defRPr sz="900"/>
            </a:lvl8pPr>
            <a:lvl9pPr marL="36576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2" indent="0">
              <a:buNone/>
              <a:defRPr sz="2800"/>
            </a:lvl2pPr>
            <a:lvl3pPr marL="914404" indent="0">
              <a:buNone/>
              <a:defRPr sz="2400"/>
            </a:lvl3pPr>
            <a:lvl4pPr marL="1371606" indent="0">
              <a:buNone/>
              <a:defRPr sz="2000"/>
            </a:lvl4pPr>
            <a:lvl5pPr marL="1828807" indent="0">
              <a:buNone/>
              <a:defRPr sz="2000"/>
            </a:lvl5pPr>
            <a:lvl6pPr marL="2286009" indent="0">
              <a:buNone/>
              <a:defRPr sz="2000"/>
            </a:lvl6pPr>
            <a:lvl7pPr marL="2743211" indent="0">
              <a:buNone/>
              <a:defRPr sz="2000"/>
            </a:lvl7pPr>
            <a:lvl8pPr marL="3200413" indent="0">
              <a:buNone/>
              <a:defRPr sz="2000"/>
            </a:lvl8pPr>
            <a:lvl9pPr marL="365761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2" indent="0">
              <a:buNone/>
              <a:defRPr sz="1200"/>
            </a:lvl2pPr>
            <a:lvl3pPr marL="914404" indent="0">
              <a:buNone/>
              <a:defRPr sz="1000"/>
            </a:lvl3pPr>
            <a:lvl4pPr marL="1371606" indent="0">
              <a:buNone/>
              <a:defRPr sz="900"/>
            </a:lvl4pPr>
            <a:lvl5pPr marL="1828807" indent="0">
              <a:buNone/>
              <a:defRPr sz="900"/>
            </a:lvl5pPr>
            <a:lvl6pPr marL="2286009" indent="0">
              <a:buNone/>
              <a:defRPr sz="900"/>
            </a:lvl6pPr>
            <a:lvl7pPr marL="2743211" indent="0">
              <a:buNone/>
              <a:defRPr sz="900"/>
            </a:lvl7pPr>
            <a:lvl8pPr marL="3200413" indent="0">
              <a:buNone/>
              <a:defRPr sz="900"/>
            </a:lvl8pPr>
            <a:lvl9pPr marL="36576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2" indent="-342902" algn="l" defTabSz="91440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3" indent="-285751" algn="l" defTabSz="91440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4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6" indent="-228601" algn="l" defTabSz="91440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8" indent="-228601" algn="l" defTabSz="91440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0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2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4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5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2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6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7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9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3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5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eagle-enviro.a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143523" y="-252576"/>
            <a:ext cx="5982966" cy="4811060"/>
          </a:xfrm>
          <a:custGeom>
            <a:avLst/>
            <a:gdLst/>
            <a:ahLst/>
            <a:cxnLst/>
            <a:rect l="l" t="t" r="r" b="b"/>
            <a:pathLst>
              <a:path w="5982966" h="4811060">
                <a:moveTo>
                  <a:pt x="5982966" y="0"/>
                </a:moveTo>
                <a:lnTo>
                  <a:pt x="0" y="0"/>
                </a:lnTo>
                <a:lnTo>
                  <a:pt x="0" y="4811059"/>
                </a:lnTo>
                <a:lnTo>
                  <a:pt x="5982966" y="4811059"/>
                </a:lnTo>
                <a:lnTo>
                  <a:pt x="59829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566" t="-50528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456555" y="-229910"/>
            <a:ext cx="5982966" cy="4811060"/>
          </a:xfrm>
          <a:custGeom>
            <a:avLst/>
            <a:gdLst/>
            <a:ahLst/>
            <a:cxnLst/>
            <a:rect l="l" t="t" r="r" b="b"/>
            <a:pathLst>
              <a:path w="5982966" h="4811060">
                <a:moveTo>
                  <a:pt x="0" y="0"/>
                </a:moveTo>
                <a:lnTo>
                  <a:pt x="5982966" y="0"/>
                </a:lnTo>
                <a:lnTo>
                  <a:pt x="5982966" y="4811059"/>
                </a:lnTo>
                <a:lnTo>
                  <a:pt x="0" y="4811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566" t="-5052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0115" y="166251"/>
            <a:ext cx="5179770" cy="5179749"/>
            <a:chOff x="0" y="0"/>
            <a:chExt cx="6906360" cy="6906332"/>
          </a:xfrm>
        </p:grpSpPr>
        <p:grpSp>
          <p:nvGrpSpPr>
            <p:cNvPr id="5" name="Group 5"/>
            <p:cNvGrpSpPr/>
            <p:nvPr/>
          </p:nvGrpSpPr>
          <p:grpSpPr>
            <a:xfrm rot="-10800000">
              <a:off x="0" y="0"/>
              <a:ext cx="6906360" cy="6906332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ABAAD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230055" y="230054"/>
              <a:ext cx="6446250" cy="6446224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59223" y="359221"/>
              <a:ext cx="6187914" cy="6187889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5887" r="-5887"/>
                </a:stretch>
              </a:blip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-507985" y="10505134"/>
            <a:ext cx="8575970" cy="444909"/>
            <a:chOff x="0" y="0"/>
            <a:chExt cx="3073434" cy="1594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73434" cy="159445"/>
            </a:xfrm>
            <a:custGeom>
              <a:avLst/>
              <a:gdLst/>
              <a:ahLst/>
              <a:cxnLst/>
              <a:rect l="l" t="t" r="r" b="b"/>
              <a:pathLst>
                <a:path w="3073434" h="159445">
                  <a:moveTo>
                    <a:pt x="0" y="0"/>
                  </a:moveTo>
                  <a:lnTo>
                    <a:pt x="3073434" y="0"/>
                  </a:lnTo>
                  <a:lnTo>
                    <a:pt x="3073434" y="159445"/>
                  </a:lnTo>
                  <a:lnTo>
                    <a:pt x="0" y="159445"/>
                  </a:lnTo>
                  <a:close/>
                </a:path>
              </a:pathLst>
            </a:custGeom>
            <a:solidFill>
              <a:srgbClr val="5AB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073434" cy="216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2750" y="9530604"/>
            <a:ext cx="8575970" cy="555418"/>
            <a:chOff x="0" y="0"/>
            <a:chExt cx="3073434" cy="1990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73434" cy="199049"/>
            </a:xfrm>
            <a:custGeom>
              <a:avLst/>
              <a:gdLst/>
              <a:ahLst/>
              <a:cxnLst/>
              <a:rect l="l" t="t" r="r" b="b"/>
              <a:pathLst>
                <a:path w="3073434" h="199049">
                  <a:moveTo>
                    <a:pt x="0" y="0"/>
                  </a:moveTo>
                  <a:lnTo>
                    <a:pt x="3073434" y="0"/>
                  </a:lnTo>
                  <a:lnTo>
                    <a:pt x="3073434" y="199049"/>
                  </a:lnTo>
                  <a:lnTo>
                    <a:pt x="0" y="199049"/>
                  </a:lnTo>
                  <a:close/>
                </a:path>
              </a:pathLst>
            </a:custGeom>
            <a:solidFill>
              <a:srgbClr val="346C6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073434" cy="256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4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44471" y="9697688"/>
            <a:ext cx="278424" cy="278424"/>
          </a:xfrm>
          <a:custGeom>
            <a:avLst/>
            <a:gdLst/>
            <a:ahLst/>
            <a:cxnLst/>
            <a:rect l="l" t="t" r="r" b="b"/>
            <a:pathLst>
              <a:path w="278424" h="278424">
                <a:moveTo>
                  <a:pt x="0" y="0"/>
                </a:moveTo>
                <a:lnTo>
                  <a:pt x="278424" y="0"/>
                </a:lnTo>
                <a:lnTo>
                  <a:pt x="278424" y="278424"/>
                </a:lnTo>
                <a:lnTo>
                  <a:pt x="0" y="278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003858" y="9697786"/>
            <a:ext cx="278424" cy="278424"/>
          </a:xfrm>
          <a:custGeom>
            <a:avLst/>
            <a:gdLst/>
            <a:ahLst/>
            <a:cxnLst/>
            <a:rect l="l" t="t" r="r" b="b"/>
            <a:pathLst>
              <a:path w="278424" h="278424">
                <a:moveTo>
                  <a:pt x="0" y="0"/>
                </a:moveTo>
                <a:lnTo>
                  <a:pt x="278424" y="0"/>
                </a:lnTo>
                <a:lnTo>
                  <a:pt x="278424" y="278424"/>
                </a:lnTo>
                <a:lnTo>
                  <a:pt x="0" y="278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334968" y="9697688"/>
            <a:ext cx="278424" cy="278424"/>
          </a:xfrm>
          <a:custGeom>
            <a:avLst/>
            <a:gdLst/>
            <a:ahLst/>
            <a:cxnLst/>
            <a:rect l="l" t="t" r="r" b="b"/>
            <a:pathLst>
              <a:path w="278424" h="278424">
                <a:moveTo>
                  <a:pt x="0" y="0"/>
                </a:moveTo>
                <a:lnTo>
                  <a:pt x="278424" y="0"/>
                </a:lnTo>
                <a:lnTo>
                  <a:pt x="278424" y="278424"/>
                </a:lnTo>
                <a:lnTo>
                  <a:pt x="0" y="278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477320" y="3923063"/>
            <a:ext cx="612312" cy="153078"/>
          </a:xfrm>
          <a:custGeom>
            <a:avLst/>
            <a:gdLst/>
            <a:ahLst/>
            <a:cxnLst/>
            <a:rect l="l" t="t" r="r" b="b"/>
            <a:pathLst>
              <a:path w="612312" h="153078">
                <a:moveTo>
                  <a:pt x="0" y="0"/>
                </a:moveTo>
                <a:lnTo>
                  <a:pt x="612312" y="0"/>
                </a:lnTo>
                <a:lnTo>
                  <a:pt x="612312" y="153078"/>
                </a:lnTo>
                <a:lnTo>
                  <a:pt x="0" y="153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6464483" y="4068855"/>
            <a:ext cx="612312" cy="153077"/>
          </a:xfrm>
          <a:custGeom>
            <a:avLst/>
            <a:gdLst/>
            <a:ahLst/>
            <a:cxnLst/>
            <a:rect l="l" t="t" r="r" b="b"/>
            <a:pathLst>
              <a:path w="612312" h="153078">
                <a:moveTo>
                  <a:pt x="0" y="0"/>
                </a:moveTo>
                <a:lnTo>
                  <a:pt x="612312" y="0"/>
                </a:lnTo>
                <a:lnTo>
                  <a:pt x="612312" y="153078"/>
                </a:lnTo>
                <a:lnTo>
                  <a:pt x="0" y="153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400000">
            <a:off x="727275" y="3912788"/>
            <a:ext cx="612312" cy="153078"/>
          </a:xfrm>
          <a:custGeom>
            <a:avLst/>
            <a:gdLst/>
            <a:ahLst/>
            <a:cxnLst/>
            <a:rect l="l" t="t" r="r" b="b"/>
            <a:pathLst>
              <a:path w="612312" h="153078">
                <a:moveTo>
                  <a:pt x="0" y="0"/>
                </a:moveTo>
                <a:lnTo>
                  <a:pt x="612312" y="0"/>
                </a:lnTo>
                <a:lnTo>
                  <a:pt x="612312" y="153078"/>
                </a:lnTo>
                <a:lnTo>
                  <a:pt x="0" y="153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6703848" y="4068855"/>
            <a:ext cx="612312" cy="153078"/>
          </a:xfrm>
          <a:custGeom>
            <a:avLst/>
            <a:gdLst/>
            <a:ahLst/>
            <a:cxnLst/>
            <a:rect l="l" t="t" r="r" b="b"/>
            <a:pathLst>
              <a:path w="612312" h="153078">
                <a:moveTo>
                  <a:pt x="0" y="0"/>
                </a:moveTo>
                <a:lnTo>
                  <a:pt x="612312" y="0"/>
                </a:lnTo>
                <a:lnTo>
                  <a:pt x="612312" y="153078"/>
                </a:lnTo>
                <a:lnTo>
                  <a:pt x="0" y="153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23737" y="5384563"/>
            <a:ext cx="1198098" cy="1299778"/>
          </a:xfrm>
          <a:custGeom>
            <a:avLst/>
            <a:gdLst/>
            <a:ahLst/>
            <a:cxnLst/>
            <a:rect l="l" t="t" r="r" b="b"/>
            <a:pathLst>
              <a:path w="889953" h="938496">
                <a:moveTo>
                  <a:pt x="0" y="0"/>
                </a:moveTo>
                <a:lnTo>
                  <a:pt x="889953" y="0"/>
                </a:lnTo>
                <a:lnTo>
                  <a:pt x="889953" y="938496"/>
                </a:lnTo>
                <a:lnTo>
                  <a:pt x="0" y="938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223718" y="5348847"/>
            <a:ext cx="1155074" cy="1335494"/>
          </a:xfrm>
          <a:custGeom>
            <a:avLst/>
            <a:gdLst/>
            <a:ahLst/>
            <a:cxnLst/>
            <a:rect l="l" t="t" r="r" b="b"/>
            <a:pathLst>
              <a:path w="1155074" h="1028737">
                <a:moveTo>
                  <a:pt x="0" y="0"/>
                </a:moveTo>
                <a:lnTo>
                  <a:pt x="1155073" y="0"/>
                </a:lnTo>
                <a:lnTo>
                  <a:pt x="1155073" y="1028737"/>
                </a:lnTo>
                <a:lnTo>
                  <a:pt x="0" y="10287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28" name="TextBox 28"/>
          <p:cNvSpPr txBox="1"/>
          <p:nvPr/>
        </p:nvSpPr>
        <p:spPr>
          <a:xfrm>
            <a:off x="380750" y="6612594"/>
            <a:ext cx="6710432" cy="176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3"/>
              </a:lnSpc>
            </a:pPr>
            <a:r>
              <a:rPr lang="en-US" sz="4000" dirty="0">
                <a:solidFill>
                  <a:srgbClr val="294040"/>
                </a:solidFill>
                <a:latin typeface="Impact"/>
              </a:rPr>
              <a:t>Report</a:t>
            </a:r>
          </a:p>
          <a:p>
            <a:pPr algn="ctr">
              <a:lnSpc>
                <a:spcPts val="7363"/>
              </a:lnSpc>
            </a:pPr>
            <a:r>
              <a:rPr lang="en-US" sz="4000" dirty="0">
                <a:solidFill>
                  <a:srgbClr val="294040"/>
                </a:solidFill>
                <a:latin typeface="Impact"/>
              </a:rPr>
              <a:t>ANIMALS IMPOUNDMENT SERVICE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56555" y="8180351"/>
            <a:ext cx="2647642" cy="133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62"/>
              </a:lnSpc>
              <a:spcBef>
                <a:spcPct val="0"/>
              </a:spcBef>
            </a:pPr>
            <a:r>
              <a:rPr lang="en-US" sz="8259" dirty="0">
                <a:solidFill>
                  <a:srgbClr val="346C65"/>
                </a:solidFill>
                <a:latin typeface="Impact"/>
              </a:rPr>
              <a:t>2024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9324" y="9699896"/>
            <a:ext cx="1433745" cy="21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9"/>
              </a:lnSpc>
              <a:spcBef>
                <a:spcPct val="0"/>
              </a:spcBef>
            </a:pPr>
            <a:r>
              <a:rPr lang="ar-AE" sz="1307" b="1" u="sng" dirty="0">
                <a:solidFill>
                  <a:srgbClr val="FFFFFF"/>
                </a:solidFill>
                <a:latin typeface="Poppins Medium"/>
              </a:rPr>
              <a:t>0506839167</a:t>
            </a:r>
            <a:endParaRPr lang="en-US" sz="1307" b="1" u="sng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68007" y="9699798"/>
            <a:ext cx="2021571" cy="21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9"/>
              </a:lnSpc>
              <a:spcBef>
                <a:spcPct val="0"/>
              </a:spcBef>
            </a:pPr>
            <a:r>
              <a:rPr lang="en-US" sz="1307" b="1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1307" b="1" u="sng" dirty="0">
                <a:solidFill>
                  <a:schemeClr val="bg1"/>
                </a:solidFill>
                <a:latin typeface="Poppins Medium"/>
                <a:hlinkClick r:id="rId16" tooltip="http://www.eagle-enviro.a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www.eagle-enviro.ae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B699D6-73C4-4B0C-9954-90A5E7BF57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94" y="5396440"/>
            <a:ext cx="3680100" cy="13354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439D70-90E5-42B8-8F2A-1C1ECD2451F6}"/>
              </a:ext>
            </a:extLst>
          </p:cNvPr>
          <p:cNvSpPr txBox="1"/>
          <p:nvPr/>
        </p:nvSpPr>
        <p:spPr>
          <a:xfrm>
            <a:off x="4613392" y="9594114"/>
            <a:ext cx="4793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b="1" u="sng" dirty="0">
                <a:solidFill>
                  <a:schemeClr val="bg1"/>
                </a:solidFill>
              </a:rPr>
              <a:t>a.alkyam@eagle-enviro.ae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213696"/>
            <a:ext cx="2956608" cy="1478304"/>
          </a:xfrm>
          <a:custGeom>
            <a:avLst/>
            <a:gdLst/>
            <a:ahLst/>
            <a:cxnLst/>
            <a:rect l="l" t="t" r="r" b="b"/>
            <a:pathLst>
              <a:path w="2956608" h="1478304">
                <a:moveTo>
                  <a:pt x="0" y="0"/>
                </a:moveTo>
                <a:lnTo>
                  <a:pt x="2956608" y="0"/>
                </a:lnTo>
                <a:lnTo>
                  <a:pt x="2956608" y="1478304"/>
                </a:lnTo>
                <a:lnTo>
                  <a:pt x="0" y="1478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8702" y="698500"/>
            <a:ext cx="6539097" cy="780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867"/>
              </a:lnSpc>
            </a:pPr>
            <a:r>
              <a:rPr lang="ar-EG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يقدم هذا التقرير لمحة عامة عن جهودنا في مكافحة الحيوانات ال</a:t>
            </a:r>
            <a:r>
              <a:rPr lang="ar-AE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سائبة </a:t>
            </a:r>
            <a:r>
              <a:rPr lang="ar-EG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في</a:t>
            </a:r>
            <a:r>
              <a:rPr lang="ar-AE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منطقة المصفح </a:t>
            </a:r>
            <a:r>
              <a:rPr lang="ar-EG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خلال الفترة من</a:t>
            </a:r>
            <a:r>
              <a:rPr lang="en-US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01/08/2024 – 15/08/2024</a:t>
            </a:r>
            <a:endParaRPr lang="ar-AE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ar-AE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ar-EG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en-US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ar-EG" sz="28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r>
              <a:rPr lang="ar-EG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يتضمن التقري</a:t>
            </a:r>
            <a:r>
              <a:rPr lang="ar-AE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ر</a:t>
            </a:r>
            <a:r>
              <a:rPr lang="ar-EG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عدد الحيوانات ال</a:t>
            </a:r>
            <a:r>
              <a:rPr lang="ar-AE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سائبة</a:t>
            </a:r>
            <a:r>
              <a:rPr lang="ar-EG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التي تم ضبطها مع تقسيم حسب نوع الحيوان (قطط وكلاب) </a:t>
            </a:r>
            <a:r>
              <a:rPr lang="ar-AE" sz="28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و التحديات خلال الحملة . </a:t>
            </a:r>
            <a:endParaRPr lang="ar-EG" sz="2800" dirty="0">
              <a:solidFill>
                <a:srgbClr val="FDFEFE"/>
              </a:solidFill>
              <a:latin typeface="Canva Sans"/>
              <a:cs typeface="Canva Sans"/>
              <a:rt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D04F2-5492-49C7-8009-C7FB41A9E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5" y="1917700"/>
            <a:ext cx="6774748" cy="5134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9370228"/>
            <a:ext cx="2643544" cy="1321772"/>
          </a:xfrm>
          <a:custGeom>
            <a:avLst/>
            <a:gdLst/>
            <a:ahLst/>
            <a:cxnLst/>
            <a:rect l="l" t="t" r="r" b="b"/>
            <a:pathLst>
              <a:path w="2643544" h="1321772">
                <a:moveTo>
                  <a:pt x="0" y="0"/>
                </a:moveTo>
                <a:lnTo>
                  <a:pt x="2643544" y="0"/>
                </a:lnTo>
                <a:lnTo>
                  <a:pt x="2643544" y="1321772"/>
                </a:lnTo>
                <a:lnTo>
                  <a:pt x="0" y="132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2693D-D9F3-4B37-AB03-053286D569FF}"/>
              </a:ext>
            </a:extLst>
          </p:cNvPr>
          <p:cNvSpPr txBox="1"/>
          <p:nvPr/>
        </p:nvSpPr>
        <p:spPr>
          <a:xfrm>
            <a:off x="882650" y="180172"/>
            <a:ext cx="5366200" cy="343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ts val="2867"/>
              </a:lnSpc>
            </a:pPr>
            <a:r>
              <a:rPr lang="ar-EG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يقدم هذا التقرير لمحة عامة عن جهودنا في مكافحة الحيوانات ال</a:t>
            </a:r>
            <a:r>
              <a:rPr lang="ar-SY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سائبة</a:t>
            </a:r>
            <a:r>
              <a:rPr lang="ar-EG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في أبوظبي خلال الفترة من [</a:t>
            </a:r>
            <a:r>
              <a:rPr lang="ar-SY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1/8/2024</a:t>
            </a:r>
            <a:r>
              <a:rPr lang="ar-EG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] إلى [</a:t>
            </a:r>
            <a:r>
              <a:rPr lang="ar-SY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15/5/2024</a:t>
            </a:r>
            <a:r>
              <a:rPr lang="ar-EG" sz="2400" dirty="0">
                <a:solidFill>
                  <a:srgbClr val="FDFEFE"/>
                </a:solidFill>
                <a:latin typeface="Canva Sans"/>
                <a:rtl/>
              </a:rPr>
              <a:t>]</a:t>
            </a:r>
          </a:p>
          <a:p>
            <a:pPr algn="ctr" rtl="1">
              <a:lnSpc>
                <a:spcPts val="2867"/>
              </a:lnSpc>
            </a:pPr>
            <a:endParaRPr lang="ar-EG" sz="24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endParaRPr lang="ar-EG" sz="2400" dirty="0">
              <a:solidFill>
                <a:srgbClr val="FDFEFE"/>
              </a:solidFill>
              <a:latin typeface="Canva Sans"/>
              <a:rtl/>
            </a:endParaRPr>
          </a:p>
          <a:p>
            <a:pPr algn="ctr" rtl="1">
              <a:lnSpc>
                <a:spcPts val="2867"/>
              </a:lnSpc>
            </a:pPr>
            <a:r>
              <a:rPr lang="ar-EG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يتضمن التقرير عدد الحيوانات </a:t>
            </a:r>
            <a:r>
              <a:rPr lang="ar-SY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السائبة</a:t>
            </a:r>
            <a:r>
              <a:rPr lang="ar-EG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 التي تم ضبطها، مع تقسيم حسب نوع الحيوان (قطط وكلاب) لكل </a:t>
            </a:r>
            <a:r>
              <a:rPr lang="ar-SY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اسبوع</a:t>
            </a:r>
            <a:r>
              <a:rPr lang="ar-EG" sz="2400" dirty="0">
                <a:solidFill>
                  <a:srgbClr val="FDFEFE"/>
                </a:solidFill>
                <a:latin typeface="Canva Sans"/>
                <a:cs typeface="Canva Sans"/>
                <a:rtl/>
              </a:rPr>
              <a:t>.</a:t>
            </a:r>
          </a:p>
          <a:p>
            <a:pPr algn="ctr" rtl="1">
              <a:lnSpc>
                <a:spcPts val="3079"/>
              </a:lnSpc>
            </a:pPr>
            <a:endParaRPr lang="ar-EG" sz="2400" dirty="0">
              <a:solidFill>
                <a:srgbClr val="FDFEFE"/>
              </a:solidFill>
              <a:cs typeface="Times New Roman"/>
              <a:rtl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E17C76-DE91-44C1-B0D4-1288FDE3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07599"/>
              </p:ext>
            </p:extLst>
          </p:nvPr>
        </p:nvGraphicFramePr>
        <p:xfrm>
          <a:off x="425450" y="4036524"/>
          <a:ext cx="6858004" cy="1638384"/>
        </p:xfrm>
        <a:graphic>
          <a:graphicData uri="http://schemas.openxmlformats.org/drawingml/2006/table">
            <a:tbl>
              <a:tblPr/>
              <a:tblGrid>
                <a:gridCol w="1714501">
                  <a:extLst>
                    <a:ext uri="{9D8B030D-6E8A-4147-A177-3AD203B41FA5}">
                      <a16:colId xmlns:a16="http://schemas.microsoft.com/office/drawing/2014/main" val="1120288735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670613138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1415330088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3435965315"/>
                    </a:ext>
                  </a:extLst>
                </a:gridCol>
              </a:tblGrid>
              <a:tr h="88066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August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 dirty="0">
                          <a:solidFill>
                            <a:srgbClr val="FFFFFF"/>
                          </a:solidFill>
                          <a:latin typeface="Poppins"/>
                        </a:rPr>
                        <a:t>Cat</a:t>
                      </a:r>
                      <a:endParaRPr lang="en-US" sz="2000" dirty="0"/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 dirty="0">
                          <a:solidFill>
                            <a:srgbClr val="FFFFFF"/>
                          </a:solidFill>
                          <a:latin typeface="Poppins"/>
                        </a:rPr>
                        <a:t>Dog</a:t>
                      </a:r>
                      <a:endParaRPr lang="en-US" sz="2000" dirty="0"/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 dirty="0">
                          <a:solidFill>
                            <a:srgbClr val="FFFFFF"/>
                          </a:solidFill>
                          <a:latin typeface="Poppins"/>
                        </a:rPr>
                        <a:t> total</a:t>
                      </a:r>
                      <a:endParaRPr lang="en-US" sz="2000" dirty="0"/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71356"/>
                  </a:ext>
                </a:extLst>
              </a:tr>
              <a:tr h="7577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The first week</a:t>
                      </a:r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ar-SY" sz="20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ar-SY" sz="2000" u="none" strike="noStrike" dirty="0">
                          <a:solidFill>
                            <a:srgbClr val="FFFFFF"/>
                          </a:solidFill>
                          <a:latin typeface="Poppins"/>
                        </a:rPr>
                        <a:t>70</a:t>
                      </a:r>
                      <a:endParaRPr lang="en-US" sz="2000" dirty="0"/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91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ar-SY" sz="2000" u="none" strike="noStrike" dirty="0">
                          <a:solidFill>
                            <a:srgbClr val="FFFFFF"/>
                          </a:solidFill>
                          <a:latin typeface="Poppins"/>
                        </a:rPr>
                        <a:t>85</a:t>
                      </a:r>
                      <a:endParaRPr lang="en-US" sz="2000" dirty="0"/>
                    </a:p>
                  </a:txBody>
                  <a:tcPr marL="47625" marR="47625" marT="47625" marB="47625" anchor="ctr">
                    <a:lnL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819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35459F-ADDB-4247-975B-E315456AA521}"/>
              </a:ext>
            </a:extLst>
          </p:cNvPr>
          <p:cNvSpPr txBox="1"/>
          <p:nvPr/>
        </p:nvSpPr>
        <p:spPr>
          <a:xfrm>
            <a:off x="1307650" y="3196896"/>
            <a:ext cx="4756599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ts val="3079"/>
              </a:lnSpc>
            </a:pPr>
            <a:r>
              <a:rPr lang="ar-EG" sz="1800" dirty="0">
                <a:solidFill>
                  <a:srgbClr val="FDFEFE"/>
                </a:solidFill>
                <a:cs typeface="Times New Roman"/>
                <a:rtl/>
              </a:rPr>
              <a:t>تفصیل عمليات الضبط حسب </a:t>
            </a:r>
            <a:r>
              <a:rPr lang="ar-SY" sz="2400" dirty="0">
                <a:solidFill>
                  <a:srgbClr val="FDFEFE"/>
                </a:solidFill>
                <a:cs typeface="Times New Roman"/>
                <a:rtl/>
              </a:rPr>
              <a:t>الاسبوع</a:t>
            </a:r>
            <a:r>
              <a:rPr lang="ar-SY" sz="1800" dirty="0">
                <a:solidFill>
                  <a:srgbClr val="FDFEFE"/>
                </a:solidFill>
                <a:cs typeface="Times New Roman"/>
                <a:rtl/>
              </a:rPr>
              <a:t> ( المصفح ) </a:t>
            </a:r>
            <a:endParaRPr lang="ar-EG" sz="1800" dirty="0">
              <a:solidFill>
                <a:srgbClr val="FDFEFE"/>
              </a:solidFill>
              <a:cs typeface="Times New Roman"/>
              <a:rtl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24A8B-07A7-42A6-9762-620768AE8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1300" cy="4809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1ED62-11F7-46A8-BD65-161896FE22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-101600"/>
            <a:ext cx="3984113" cy="4910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4B214-F921-4F3C-936B-74DA193AD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9066"/>
            <a:ext cx="4108860" cy="5884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C2C6FB-E40A-490E-B8E2-825F83EED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0" y="4809066"/>
            <a:ext cx="4108860" cy="58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F3F24-3ACA-4A75-9297-CB31F410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54" y="5270500"/>
            <a:ext cx="3894804" cy="542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10AA8-9C84-437D-A04C-CFDD222BC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54" y="0"/>
            <a:ext cx="3894804" cy="5257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4C14D1-B4AE-49B7-B3B0-785CEA7879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0"/>
            <a:ext cx="3778251" cy="525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64831-B418-4520-8B67-80766F88A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5270500"/>
            <a:ext cx="37782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CDC36-030E-47B0-9310-C1CCDDA4F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0"/>
            <a:ext cx="4006850" cy="5170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1B2AF-1616-4792-A8A5-502C39D1C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2401" cy="5170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AC4DD-640B-4EED-A780-6E3748873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5170266"/>
            <a:ext cx="4006849" cy="5545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41317-B030-47D1-A54D-91DD4E717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7734"/>
            <a:ext cx="4006850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257290"/>
            <a:ext cx="7334073" cy="48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22"/>
              </a:lnSpc>
            </a:pPr>
            <a:r>
              <a:rPr lang="ar-EG" sz="2873" dirty="0">
                <a:solidFill>
                  <a:srgbClr val="FFFFFF"/>
                </a:solidFill>
                <a:cs typeface="Arimo"/>
                <a:rtl/>
              </a:rPr>
              <a:t>التحديات</a:t>
            </a:r>
            <a:r>
              <a:rPr lang="ar-AE" sz="2873" dirty="0">
                <a:solidFill>
                  <a:srgbClr val="FFFFFF"/>
                </a:solidFill>
                <a:cs typeface="Arimo"/>
                <a:rtl/>
              </a:rPr>
              <a:t> : </a:t>
            </a:r>
            <a:endParaRPr lang="ar-EG" sz="2873" dirty="0">
              <a:solidFill>
                <a:srgbClr val="FFFFFF"/>
              </a:solidFill>
              <a:cs typeface="Arimo"/>
              <a:rtl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9160480"/>
            <a:ext cx="3102078" cy="1551039"/>
          </a:xfrm>
          <a:custGeom>
            <a:avLst/>
            <a:gdLst/>
            <a:ahLst/>
            <a:cxnLst/>
            <a:rect l="l" t="t" r="r" b="b"/>
            <a:pathLst>
              <a:path w="3102078" h="1551039">
                <a:moveTo>
                  <a:pt x="0" y="0"/>
                </a:moveTo>
                <a:lnTo>
                  <a:pt x="3102078" y="0"/>
                </a:lnTo>
                <a:lnTo>
                  <a:pt x="3102078" y="1551040"/>
                </a:lnTo>
                <a:lnTo>
                  <a:pt x="0" y="1551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F9617-CC34-48C7-89C1-E8488755F604}"/>
              </a:ext>
            </a:extLst>
          </p:cNvPr>
          <p:cNvSpPr txBox="1"/>
          <p:nvPr/>
        </p:nvSpPr>
        <p:spPr>
          <a:xfrm>
            <a:off x="-107950" y="1008567"/>
            <a:ext cx="7442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2400" dirty="0">
                <a:solidFill>
                  <a:schemeClr val="bg1"/>
                </a:solidFill>
              </a:rPr>
              <a:t>توفير طعام للحيوانات من قبل السكان مما يعيق في بعض الأحيان من الاصطياد</a:t>
            </a:r>
          </a:p>
          <a:p>
            <a:pPr algn="r"/>
            <a:endParaRPr lang="ar-AE" sz="2400" dirty="0"/>
          </a:p>
          <a:p>
            <a:pPr algn="r"/>
            <a:endParaRPr lang="ar-AE" sz="2400" dirty="0"/>
          </a:p>
          <a:p>
            <a:pPr algn="r" rtl="1"/>
            <a:endParaRPr lang="en-A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E6ED8-B264-46DB-A4E5-D72D314F1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7240"/>
            <a:ext cx="3806724" cy="3962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8B319-706A-48F1-ADC2-7B45F9899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76" y="1877241"/>
            <a:ext cx="3806724" cy="396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8FDCE7-20E3-4F47-88F6-2F8C20130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5839639"/>
            <a:ext cx="3759200" cy="4841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7FC30B-B27A-4FF2-82C5-B9DD8EF69F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1" y="5839639"/>
            <a:ext cx="3806724" cy="48410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944954" y="4894516"/>
            <a:ext cx="9525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3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75550" y="165100"/>
            <a:ext cx="6605400" cy="2214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483"/>
              </a:lnSpc>
            </a:pPr>
            <a:r>
              <a:rPr lang="ar-EG" sz="2488" dirty="0">
                <a:solidFill>
                  <a:srgbClr val="FFFFFF"/>
                </a:solidFill>
                <a:cs typeface="Canva Sans Bold"/>
                <a:rtl/>
              </a:rPr>
              <a:t>الخاتمة</a:t>
            </a:r>
          </a:p>
          <a:p>
            <a:pPr algn="ctr">
              <a:lnSpc>
                <a:spcPts val="3483"/>
              </a:lnSpc>
            </a:pPr>
            <a:r>
              <a:rPr lang="ar-AE" sz="2488" dirty="0">
                <a:solidFill>
                  <a:srgbClr val="FFFFFF"/>
                </a:solidFill>
                <a:latin typeface="Canva Sans Bold"/>
                <a:cs typeface="Canva Sans Bold"/>
                <a:rtl/>
              </a:rPr>
              <a:t>نلتزم دائما في العمل ضمن فريق واحد للحصول على نتائج مميزة و</a:t>
            </a:r>
            <a:r>
              <a:rPr lang="ar-EG" sz="2488" dirty="0">
                <a:solidFill>
                  <a:srgbClr val="FFFFFF"/>
                </a:solidFill>
                <a:latin typeface="Canva Sans Bold"/>
                <a:cs typeface="Canva Sans Bold"/>
                <a:rtl/>
              </a:rPr>
              <a:t> تتطلب هذه الجهود تعاونًا مستمرًا من جميع أفرا</a:t>
            </a:r>
            <a:r>
              <a:rPr lang="ar-AE" sz="2488" dirty="0">
                <a:solidFill>
                  <a:srgbClr val="FFFFFF"/>
                </a:solidFill>
                <a:latin typeface="Canva Sans Bold"/>
                <a:cs typeface="Canva Sans Bold"/>
                <a:rtl/>
              </a:rPr>
              <a:t>د  </a:t>
            </a:r>
            <a:r>
              <a:rPr lang="ar-EG" sz="2488" dirty="0">
                <a:solidFill>
                  <a:srgbClr val="FFFFFF"/>
                </a:solidFill>
                <a:latin typeface="Canva Sans Bold"/>
                <a:cs typeface="Canva Sans Bold"/>
                <a:rtl/>
              </a:rPr>
              <a:t>المجتمع لضمان بيئة آمنة وصحية للجميع</a:t>
            </a:r>
            <a:r>
              <a:rPr lang="ar-AE" sz="2488" dirty="0">
                <a:solidFill>
                  <a:srgbClr val="FFFFFF"/>
                </a:solidFill>
                <a:latin typeface="Canva Sans Bold"/>
                <a:cs typeface="Canva Sans Bold"/>
                <a:rtl/>
              </a:rPr>
              <a:t> . </a:t>
            </a:r>
            <a:endParaRPr lang="en-US" sz="2488" dirty="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3483"/>
              </a:lnSpc>
            </a:pPr>
            <a:endParaRPr lang="en-US" sz="2488" dirty="0">
              <a:solidFill>
                <a:srgbClr val="FFFFFF"/>
              </a:solidFill>
              <a:latin typeface="Canva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EC033-A08F-4035-B4F8-A155DEE4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6300"/>
            <a:ext cx="7556500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DC490-466C-4249-AC76-65D8B618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8300"/>
            <a:ext cx="3954479" cy="397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D8EE1-FAC8-4363-B596-D7CCD86184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79" y="6718300"/>
            <a:ext cx="3602021" cy="3975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175</Words>
  <Application>Microsoft Office PowerPoint</Application>
  <PresentationFormat>Custom</PresentationFormat>
  <Paragraphs>42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Impact</vt:lpstr>
      <vt:lpstr>Poppins</vt:lpstr>
      <vt:lpstr>Calibri</vt:lpstr>
      <vt:lpstr>Arial</vt:lpstr>
      <vt:lpstr>Canva Sans</vt:lpstr>
      <vt:lpstr>Canva Sans Bold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Annual Report</dc:title>
  <dc:creator>Hassan Alwani</dc:creator>
  <cp:lastModifiedBy>Dr. Nour Aldanki</cp:lastModifiedBy>
  <cp:revision>12</cp:revision>
  <dcterms:created xsi:type="dcterms:W3CDTF">2006-08-16T00:00:00Z</dcterms:created>
  <dcterms:modified xsi:type="dcterms:W3CDTF">2024-08-15T10:11:26Z</dcterms:modified>
  <dc:identifier>DAGJFj_45Nk</dc:identifier>
</cp:coreProperties>
</file>